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5"/>
  </p:notesMasterIdLst>
  <p:handoutMasterIdLst>
    <p:handoutMasterId r:id="rId26"/>
  </p:handoutMasterIdLst>
  <p:sldIdLst>
    <p:sldId id="666" r:id="rId2"/>
    <p:sldId id="471" r:id="rId3"/>
    <p:sldId id="676" r:id="rId4"/>
    <p:sldId id="493" r:id="rId5"/>
    <p:sldId id="661" r:id="rId6"/>
    <p:sldId id="662" r:id="rId7"/>
    <p:sldId id="677" r:id="rId8"/>
    <p:sldId id="672" r:id="rId9"/>
    <p:sldId id="673" r:id="rId10"/>
    <p:sldId id="663" r:id="rId11"/>
    <p:sldId id="667" r:id="rId12"/>
    <p:sldId id="668" r:id="rId13"/>
    <p:sldId id="669" r:id="rId14"/>
    <p:sldId id="670" r:id="rId15"/>
    <p:sldId id="671" r:id="rId16"/>
    <p:sldId id="674" r:id="rId17"/>
    <p:sldId id="664" r:id="rId18"/>
    <p:sldId id="675" r:id="rId19"/>
    <p:sldId id="683" r:id="rId20"/>
    <p:sldId id="680" r:id="rId21"/>
    <p:sldId id="682" r:id="rId22"/>
    <p:sldId id="681" r:id="rId23"/>
    <p:sldId id="312" r:id="rId24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965B-FEEE-4364-9818-7FF0B798359D}" type="datetimeFigureOut">
              <a:rPr lang="en-US" smtClean="0"/>
              <a:pPr/>
              <a:t>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84E4B-26CA-4A9B-A6D6-92CC0BB26B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C120D-E3E8-41EA-8C81-8905885824CC}" type="datetimeFigureOut">
              <a:rPr lang="en-US" smtClean="0"/>
              <a:pPr/>
              <a:t>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540E0-0AA8-4072-B89E-435D4D39C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FF77-BE35-4FAB-A2CD-555CCA51C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DFB82-CFB6-4495-A68C-9A7352B3C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16ECD-D787-4049-9A8A-80697D64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BD3DC-3EDB-4448-BFCE-622188D8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3C538-17F0-4324-9D89-07081CF2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71FF-42F6-4386-9DD0-B956AD20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B3786-D578-4BDA-BD31-3F8B8B2DE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E7CE-1F04-4DCB-A746-45E5222F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E794-0408-45AD-8059-0D0D6E58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06E2-D228-483D-A0E8-A76C9F17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723E7-B0BD-449A-B68E-D6869EA95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435B-006B-4238-BBFB-5D4073DE7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B689D-8457-40F9-90F6-8498AE01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7433A-D25D-4D71-A004-CD597F90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ECA76-D1DF-4556-9863-A6DB5003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2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093A-6B7D-4110-A176-7225694E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AB5C-D80A-49E1-A18F-8D6155CF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9634-27D4-4319-8D3B-11E5ABDD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06EB0-49EB-4267-A4D3-B9FAE1E1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2B382-CCB6-4F0C-B607-15DED1C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9D44-0097-4486-8E58-99B63B0F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886B9-830D-47BB-94C9-AF56E5014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F0E-B4FE-42A3-9416-409E1281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BC0FF-6813-4D1E-A13D-26861587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8FA7E-40C9-460D-AB15-9CE15B8E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0948-F34A-464B-8E5B-F749373D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1382-3EAA-493B-9132-A38F7F56F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1F7F1-8C2A-4C8B-94DB-723B26D2C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D86A6-55E8-462D-BB47-C5721C5C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05CE6-8E22-4B52-945F-C6472878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DC288-FBF5-4D39-A721-75FA0B40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31C2-028C-491A-B463-925DC6F7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C04E2-548B-4B04-B2D7-7A3307672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6014C-FA0F-47CA-963B-C3A22EAA4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8BD33-A09A-41E5-B9D2-398B1878F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671F2-93E2-4812-AFE1-653A160DB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B16E5-C90F-407F-A70F-5FD5953A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579CA-6650-435C-BEFD-E5F7D2F1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6F28A-79A5-4EB8-B776-B866DC52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BE9D-2A0D-49E1-816C-A2B80AB2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C06ED-07EC-4643-B5EB-616A3E84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C7608-C9FF-415B-8882-B9EB9342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98F8C-8CFF-4F4E-9528-C2AB7482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15283-DDF4-48E1-9378-2285315F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975F-52AC-41D1-9EC8-E8B48EFD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7FB5D-7043-4FC6-946A-E63F85B3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C0F7-8BDA-4CCB-B3E7-A83DFD62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DD4B-6C82-41F8-BE5A-FFE6C905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7F570-3EE3-46AD-B0F5-16710ECF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9F239-1929-46EB-9716-659DC5EF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8D3F8-751B-43F5-AF68-E2465C41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A305B-B4D4-4B3C-B2AD-96D1ADC0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79CF-BD91-4891-8211-7BCEFB1D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D1715-CC8F-4EED-AB97-6602D0871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5C853-1038-4919-9C02-A4C8C7EAB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630A8-C542-417C-A609-AF185D34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6054E-2E6D-4D97-B6E8-2532400E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F82EE-EF7E-40F1-8720-F4BCCFA7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F2C62-FFFE-4669-B84B-293F8C72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DDAD7-0408-4895-AD1A-C14292C95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F5700-BEC2-4F68-9F23-0BA7ADD27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FC9C-A41D-4F5B-AEFE-E58C9858FF5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27A29-DD2C-49A8-A45F-4236FF641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A73C-B2BC-4214-B35E-5D73B0B6B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0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007BCD-5D7D-37AC-0720-80497DF05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6606"/>
            <a:ext cx="9144000" cy="1058594"/>
          </a:xfrm>
          <a:solidFill>
            <a:schemeClr val="accent4"/>
          </a:solidFill>
        </p:spPr>
        <p:txBody>
          <a:bodyPr anchor="ctr"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cs typeface="Jameel Noori Nastaleeq" panose="02000503000000000004" pitchFamily="2" charset="-78"/>
              </a:rPr>
              <a:t>Variety Specific Agronomy of Sugarcane:</a:t>
            </a:r>
            <a:br>
              <a:rPr lang="en-US" sz="3200" b="1" dirty="0">
                <a:latin typeface="Arial Rounded MT Bold" panose="020F0704030504030204" pitchFamily="34" charset="0"/>
                <a:cs typeface="Jameel Noori Nastaleeq" panose="02000503000000000004" pitchFamily="2" charset="-78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Jameel Noori Nastaleeq" panose="02000503000000000004" pitchFamily="2" charset="-78"/>
              </a:rPr>
              <a:t>A New Concept of Varietal Success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cs typeface="Jameel Noori Nastaleeq" panose="02000503000000000004" pitchFamily="2" charset="-78"/>
            </a:endParaRPr>
          </a:p>
        </p:txBody>
      </p:sp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762000"/>
            <a:ext cx="1063256" cy="897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77A61-A5DC-F65D-13C3-017DFDDCF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7133"/>
            <a:ext cx="1063256" cy="8839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DB6F706-AB19-EC4E-E3E4-48DC06A5D32C}"/>
              </a:ext>
            </a:extLst>
          </p:cNvPr>
          <p:cNvSpPr txBox="1">
            <a:spLocks/>
          </p:cNvSpPr>
          <p:nvPr/>
        </p:nvSpPr>
        <p:spPr>
          <a:xfrm>
            <a:off x="1219200" y="973014"/>
            <a:ext cx="6705600" cy="6869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Mehran Sugar Mills Ltd.,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Tando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Allahyar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ll MT" panose="020205030603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C57F0-07FB-389F-7541-C576EB18CE61}"/>
              </a:ext>
            </a:extLst>
          </p:cNvPr>
          <p:cNvSpPr txBox="1">
            <a:spLocks/>
          </p:cNvSpPr>
          <p:nvPr/>
        </p:nvSpPr>
        <p:spPr>
          <a:xfrm>
            <a:off x="1905000" y="3720906"/>
            <a:ext cx="5334000" cy="15368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Rao Saeed Ahmad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M. Sc (Hons) Agri. (UAF)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Lean Six Sigma Certified (IMC-UAE/CPD-UK)</a:t>
            </a:r>
          </a:p>
          <a:p>
            <a:pPr>
              <a:lnSpc>
                <a:spcPct val="100000"/>
              </a:lnSpc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General Manager (Cane &amp; Development)</a:t>
            </a:r>
          </a:p>
          <a:p>
            <a:pPr>
              <a:lnSpc>
                <a:spcPct val="100000"/>
              </a:lnSpc>
            </a:pP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4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Varietal Behavior under Same Condition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79E06-4CE9-FB4C-3822-BF153F5B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33105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7861C8-9B5E-3C71-B44A-DD96DFAC8313}"/>
              </a:ext>
            </a:extLst>
          </p:cNvPr>
          <p:cNvSpPr/>
          <p:nvPr/>
        </p:nvSpPr>
        <p:spPr>
          <a:xfrm>
            <a:off x="8073683" y="3276600"/>
            <a:ext cx="1070317" cy="2780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SPF-234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2DB13-A939-F605-E946-B3826DE8247E}"/>
              </a:ext>
            </a:extLst>
          </p:cNvPr>
          <p:cNvSpPr/>
          <p:nvPr/>
        </p:nvSpPr>
        <p:spPr>
          <a:xfrm>
            <a:off x="6934200" y="3276600"/>
            <a:ext cx="1066800" cy="2780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CPF-250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9A86F-001B-93E8-6396-FFCE9C2C3BE3}"/>
              </a:ext>
            </a:extLst>
          </p:cNvPr>
          <p:cNvSpPr/>
          <p:nvPr/>
        </p:nvSpPr>
        <p:spPr>
          <a:xfrm>
            <a:off x="5410201" y="3277772"/>
            <a:ext cx="1219200" cy="276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CPSG-1591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B34B93-40D2-97EA-CD9D-1910282D4388}"/>
              </a:ext>
            </a:extLst>
          </p:cNvPr>
          <p:cNvSpPr/>
          <p:nvPr/>
        </p:nvSpPr>
        <p:spPr>
          <a:xfrm>
            <a:off x="2971800" y="3227129"/>
            <a:ext cx="1219200" cy="201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CP00-1101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6E2C7A-9CAD-6CE3-4B00-636EE8D5600C}"/>
              </a:ext>
            </a:extLst>
          </p:cNvPr>
          <p:cNvSpPr/>
          <p:nvPr/>
        </p:nvSpPr>
        <p:spPr>
          <a:xfrm>
            <a:off x="533400" y="3200400"/>
            <a:ext cx="1066800" cy="2780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CPF-253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2E6FFD-DECE-9706-9E7F-F4F254DB5999}"/>
              </a:ext>
            </a:extLst>
          </p:cNvPr>
          <p:cNvSpPr/>
          <p:nvPr/>
        </p:nvSpPr>
        <p:spPr>
          <a:xfrm>
            <a:off x="6858000" y="914400"/>
            <a:ext cx="2057400" cy="309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May 04,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B49E38-16D7-CCA8-825C-350C9BD3C828}"/>
              </a:ext>
            </a:extLst>
          </p:cNvPr>
          <p:cNvSpPr txBox="1"/>
          <p:nvPr/>
        </p:nvSpPr>
        <p:spPr>
          <a:xfrm>
            <a:off x="152400" y="4114800"/>
            <a:ext cx="4724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Related Information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Location: Mehran Sugar mills Farm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Date of Sowing: Mid of Sept.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Basal Fertilizer: DAP: 2 bags, SOP: 1 bag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Subsequent Urea: 3 bags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De-trashing: as per need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F93EC-CA0F-C0E2-94D0-E7EEAC8E6879}"/>
              </a:ext>
            </a:extLst>
          </p:cNvPr>
          <p:cNvSpPr txBox="1"/>
          <p:nvPr/>
        </p:nvSpPr>
        <p:spPr>
          <a:xfrm>
            <a:off x="4876800" y="4420850"/>
            <a:ext cx="4038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Irrigation: As per need – just like commercial fields.</a:t>
            </a:r>
          </a:p>
          <a:p>
            <a:pPr algn="just"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Interculture: 2 times - manual.</a:t>
            </a:r>
          </a:p>
        </p:txBody>
      </p:sp>
    </p:spTree>
    <p:extLst>
      <p:ext uri="{BB962C8B-B14F-4D97-AF65-F5344CB8AC3E}">
        <p14:creationId xmlns:p14="http://schemas.microsoft.com/office/powerpoint/2010/main" val="34080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Varietal Behavior under Same Condition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5ACD7-CC20-B97B-5919-AC86F704C7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 b="26029"/>
          <a:stretch/>
        </p:blipFill>
        <p:spPr>
          <a:xfrm>
            <a:off x="0" y="762000"/>
            <a:ext cx="9144000" cy="350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43D7BA-341B-ADCD-721D-1030284C6A1B}"/>
              </a:ext>
            </a:extLst>
          </p:cNvPr>
          <p:cNvSpPr/>
          <p:nvPr/>
        </p:nvSpPr>
        <p:spPr>
          <a:xfrm>
            <a:off x="1676400" y="4403189"/>
            <a:ext cx="5943600" cy="47361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Color Display of Different Varieties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55F51-50A1-E4AB-3947-BF80E26F745A}"/>
              </a:ext>
            </a:extLst>
          </p:cNvPr>
          <p:cNvSpPr/>
          <p:nvPr/>
        </p:nvSpPr>
        <p:spPr>
          <a:xfrm>
            <a:off x="5715000" y="3657600"/>
            <a:ext cx="1371600" cy="556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Dark Green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6FB85-C583-F626-B878-90A29DA95FD0}"/>
              </a:ext>
            </a:extLst>
          </p:cNvPr>
          <p:cNvSpPr/>
          <p:nvPr/>
        </p:nvSpPr>
        <p:spPr>
          <a:xfrm>
            <a:off x="2895600" y="3634154"/>
            <a:ext cx="1371600" cy="556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Lush Green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9F123-50B0-759C-8B0E-CC7F81439B5F}"/>
              </a:ext>
            </a:extLst>
          </p:cNvPr>
          <p:cNvSpPr/>
          <p:nvPr/>
        </p:nvSpPr>
        <p:spPr>
          <a:xfrm>
            <a:off x="7467600" y="3634154"/>
            <a:ext cx="1371600" cy="556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Pale Green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303C7C-0ADD-575C-381A-B7212CCE40E0}"/>
              </a:ext>
            </a:extLst>
          </p:cNvPr>
          <p:cNvSpPr/>
          <p:nvPr/>
        </p:nvSpPr>
        <p:spPr>
          <a:xfrm>
            <a:off x="152400" y="5847470"/>
            <a:ext cx="8915400" cy="4771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Basic/ General Guideline for Application of Irrigation and Nitrogen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05EA51E-820F-53EB-4B0D-5E2BB4A58B59}"/>
              </a:ext>
            </a:extLst>
          </p:cNvPr>
          <p:cNvSpPr/>
          <p:nvPr/>
        </p:nvSpPr>
        <p:spPr>
          <a:xfrm>
            <a:off x="4267200" y="4953000"/>
            <a:ext cx="9144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0597F-356B-E7F7-F04F-24B0456E4B60}"/>
              </a:ext>
            </a:extLst>
          </p:cNvPr>
          <p:cNvSpPr/>
          <p:nvPr/>
        </p:nvSpPr>
        <p:spPr>
          <a:xfrm>
            <a:off x="3124200" y="914400"/>
            <a:ext cx="1219200" cy="276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CPSG-1591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F5453-564C-0DF9-C3C6-4A5FD724386B}"/>
              </a:ext>
            </a:extLst>
          </p:cNvPr>
          <p:cNvSpPr/>
          <p:nvPr/>
        </p:nvSpPr>
        <p:spPr>
          <a:xfrm>
            <a:off x="5486400" y="914400"/>
            <a:ext cx="1066800" cy="2780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CPF-250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22D86D-8B13-6491-9F63-34AAC981D7F6}"/>
              </a:ext>
            </a:extLst>
          </p:cNvPr>
          <p:cNvSpPr/>
          <p:nvPr/>
        </p:nvSpPr>
        <p:spPr>
          <a:xfrm>
            <a:off x="7391400" y="914400"/>
            <a:ext cx="1070317" cy="2780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SPF-234</a:t>
            </a:r>
          </a:p>
        </p:txBody>
      </p:sp>
    </p:spTree>
    <p:extLst>
      <p:ext uri="{BB962C8B-B14F-4D97-AF65-F5344CB8AC3E}">
        <p14:creationId xmlns:p14="http://schemas.microsoft.com/office/powerpoint/2010/main" val="30340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Varietal Behavior under Same Condition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49A3A-3EFC-9697-A17B-68BD5D1D7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76" y="609600"/>
            <a:ext cx="6438424" cy="2901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3AB19-29EF-2558-72E5-0C062AFB33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76" y="3581400"/>
            <a:ext cx="6438424" cy="2901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6D9001-1D53-EA1B-C730-7E573F60AE27}"/>
              </a:ext>
            </a:extLst>
          </p:cNvPr>
          <p:cNvSpPr/>
          <p:nvPr/>
        </p:nvSpPr>
        <p:spPr>
          <a:xfrm>
            <a:off x="381000" y="1814732"/>
            <a:ext cx="1828800" cy="547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SPF-234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1E90E-9C7F-10DF-482D-B6BE6CE9AE67}"/>
              </a:ext>
            </a:extLst>
          </p:cNvPr>
          <p:cNvSpPr/>
          <p:nvPr/>
        </p:nvSpPr>
        <p:spPr>
          <a:xfrm>
            <a:off x="457200" y="4557932"/>
            <a:ext cx="1828800" cy="547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CPF-250</a:t>
            </a:r>
          </a:p>
        </p:txBody>
      </p:sp>
    </p:spTree>
    <p:extLst>
      <p:ext uri="{BB962C8B-B14F-4D97-AF65-F5344CB8AC3E}">
        <p14:creationId xmlns:p14="http://schemas.microsoft.com/office/powerpoint/2010/main" val="23192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Varietal Behavior under Same Condition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AE83A-BC38-1210-1FD4-69C2F683F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98" y="609598"/>
            <a:ext cx="6450893" cy="2906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A4B3A-94C3-E190-6A96-6F81F0951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98" y="3570067"/>
            <a:ext cx="6450893" cy="29069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CAA325-FF66-263D-8709-094DA6ECC1C7}"/>
              </a:ext>
            </a:extLst>
          </p:cNvPr>
          <p:cNvSpPr/>
          <p:nvPr/>
        </p:nvSpPr>
        <p:spPr>
          <a:xfrm>
            <a:off x="381000" y="1814732"/>
            <a:ext cx="1828800" cy="547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YTFG-236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B70499-0C70-1D46-8BA4-1F36DA5EA5C4}"/>
              </a:ext>
            </a:extLst>
          </p:cNvPr>
          <p:cNvSpPr/>
          <p:nvPr/>
        </p:nvSpPr>
        <p:spPr>
          <a:xfrm>
            <a:off x="304800" y="4557932"/>
            <a:ext cx="1828800" cy="547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SPSG-1591</a:t>
            </a:r>
          </a:p>
        </p:txBody>
      </p:sp>
    </p:spTree>
    <p:extLst>
      <p:ext uri="{BB962C8B-B14F-4D97-AF65-F5344CB8AC3E}">
        <p14:creationId xmlns:p14="http://schemas.microsoft.com/office/powerpoint/2010/main" val="5514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Varietal Behavior under Same Condition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A828E-8B78-9B36-74A8-21543D149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13315"/>
            <a:ext cx="6400799" cy="2884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24A049-C2D0-6739-0315-68C3DA3CF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36" y="3586734"/>
            <a:ext cx="6405664" cy="28865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6112C4-4775-CB10-4092-5EF96A3096C8}"/>
              </a:ext>
            </a:extLst>
          </p:cNvPr>
          <p:cNvSpPr/>
          <p:nvPr/>
        </p:nvSpPr>
        <p:spPr>
          <a:xfrm>
            <a:off x="381000" y="1814732"/>
            <a:ext cx="1828800" cy="547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CPF-237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17B052-CC20-9F75-24BB-3F36C2826E32}"/>
              </a:ext>
            </a:extLst>
          </p:cNvPr>
          <p:cNvSpPr/>
          <p:nvPr/>
        </p:nvSpPr>
        <p:spPr>
          <a:xfrm>
            <a:off x="457200" y="4481732"/>
            <a:ext cx="1828800" cy="547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CSSG-676</a:t>
            </a:r>
          </a:p>
        </p:txBody>
      </p:sp>
    </p:spTree>
    <p:extLst>
      <p:ext uri="{BB962C8B-B14F-4D97-AF65-F5344CB8AC3E}">
        <p14:creationId xmlns:p14="http://schemas.microsoft.com/office/powerpoint/2010/main" val="3450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Varietal Behavior under Same Condition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84A58-3684-FD50-3155-2D938FC47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3084"/>
            <a:ext cx="9144000" cy="1796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A84F7B-17C1-FA66-6724-6486F3A65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22788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E128CB-BADD-DA6F-7C8A-F634E8E31A05}"/>
              </a:ext>
            </a:extLst>
          </p:cNvPr>
          <p:cNvSpPr/>
          <p:nvPr/>
        </p:nvSpPr>
        <p:spPr>
          <a:xfrm>
            <a:off x="4876800" y="5724027"/>
            <a:ext cx="1219200" cy="295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CPSG-1591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19C238-7753-285E-FCC1-7342417CC2A4}"/>
              </a:ext>
            </a:extLst>
          </p:cNvPr>
          <p:cNvSpPr/>
          <p:nvPr/>
        </p:nvSpPr>
        <p:spPr>
          <a:xfrm>
            <a:off x="2438400" y="5800227"/>
            <a:ext cx="1219200" cy="219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CP00-1101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EB653-7A70-D0F5-49A8-EF5ADDCFB9BA}"/>
              </a:ext>
            </a:extLst>
          </p:cNvPr>
          <p:cNvSpPr/>
          <p:nvPr/>
        </p:nvSpPr>
        <p:spPr>
          <a:xfrm>
            <a:off x="304800" y="5758375"/>
            <a:ext cx="1028114" cy="261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CPF-253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5640E-D58A-3C9F-912D-2D78F6DEFBDA}"/>
              </a:ext>
            </a:extLst>
          </p:cNvPr>
          <p:cNvSpPr/>
          <p:nvPr/>
        </p:nvSpPr>
        <p:spPr>
          <a:xfrm>
            <a:off x="228600" y="3962400"/>
            <a:ext cx="1257886" cy="2278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EEC66D-9E73-8B4B-C6FB-BB6757ADCB82}"/>
              </a:ext>
            </a:extLst>
          </p:cNvPr>
          <p:cNvSpPr/>
          <p:nvPr/>
        </p:nvSpPr>
        <p:spPr>
          <a:xfrm>
            <a:off x="1561514" y="3962400"/>
            <a:ext cx="2552114" cy="2278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7028A-738B-99D1-E4DC-BB63D7D14456}"/>
              </a:ext>
            </a:extLst>
          </p:cNvPr>
          <p:cNvSpPr/>
          <p:nvPr/>
        </p:nvSpPr>
        <p:spPr>
          <a:xfrm>
            <a:off x="4191000" y="3962400"/>
            <a:ext cx="2327031" cy="2278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EF0B3B-2F35-172D-15D8-FCDDA2786004}"/>
              </a:ext>
            </a:extLst>
          </p:cNvPr>
          <p:cNvSpPr/>
          <p:nvPr/>
        </p:nvSpPr>
        <p:spPr>
          <a:xfrm>
            <a:off x="6590714" y="3969544"/>
            <a:ext cx="991772" cy="2278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2AE38-42BF-EC01-1A42-E91E7744B2DD}"/>
              </a:ext>
            </a:extLst>
          </p:cNvPr>
          <p:cNvSpPr/>
          <p:nvPr/>
        </p:nvSpPr>
        <p:spPr>
          <a:xfrm>
            <a:off x="7620000" y="3969544"/>
            <a:ext cx="991772" cy="2278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46D520-A361-117A-3180-A704FF297553}"/>
              </a:ext>
            </a:extLst>
          </p:cNvPr>
          <p:cNvSpPr/>
          <p:nvPr/>
        </p:nvSpPr>
        <p:spPr>
          <a:xfrm>
            <a:off x="7768883" y="5717345"/>
            <a:ext cx="1070317" cy="302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SPF-234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7A2138-14F6-6F75-8055-1E58577E697F}"/>
              </a:ext>
            </a:extLst>
          </p:cNvPr>
          <p:cNvSpPr/>
          <p:nvPr/>
        </p:nvSpPr>
        <p:spPr>
          <a:xfrm>
            <a:off x="6629400" y="5724027"/>
            <a:ext cx="1028114" cy="295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CPF-250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5D2105B9-C437-0B4A-115E-13F99499C410}"/>
              </a:ext>
            </a:extLst>
          </p:cNvPr>
          <p:cNvSpPr/>
          <p:nvPr/>
        </p:nvSpPr>
        <p:spPr>
          <a:xfrm>
            <a:off x="838200" y="2667000"/>
            <a:ext cx="285457" cy="12192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9537C43-109F-1169-CE44-41BB82346B4C}"/>
              </a:ext>
            </a:extLst>
          </p:cNvPr>
          <p:cNvSpPr/>
          <p:nvPr/>
        </p:nvSpPr>
        <p:spPr>
          <a:xfrm>
            <a:off x="2971800" y="2590800"/>
            <a:ext cx="285457" cy="12192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2BD2D00-CAB3-B7FD-4EF1-B4422B6DB904}"/>
              </a:ext>
            </a:extLst>
          </p:cNvPr>
          <p:cNvSpPr/>
          <p:nvPr/>
        </p:nvSpPr>
        <p:spPr>
          <a:xfrm>
            <a:off x="5277143" y="2667000"/>
            <a:ext cx="285457" cy="12192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8D0A757D-623E-58C7-1370-E208272F09D3}"/>
              </a:ext>
            </a:extLst>
          </p:cNvPr>
          <p:cNvSpPr/>
          <p:nvPr/>
        </p:nvSpPr>
        <p:spPr>
          <a:xfrm>
            <a:off x="7258343" y="2667000"/>
            <a:ext cx="285457" cy="12192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9CCFE3E-EDF4-F9A9-FA0B-BE16ACB2EB81}"/>
              </a:ext>
            </a:extLst>
          </p:cNvPr>
          <p:cNvSpPr/>
          <p:nvPr/>
        </p:nvSpPr>
        <p:spPr>
          <a:xfrm>
            <a:off x="8172743" y="2667000"/>
            <a:ext cx="285457" cy="12192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4075C0-FF55-F341-80B5-B1036AA35E0F}"/>
              </a:ext>
            </a:extLst>
          </p:cNvPr>
          <p:cNvSpPr/>
          <p:nvPr/>
        </p:nvSpPr>
        <p:spPr>
          <a:xfrm>
            <a:off x="3352800" y="1083212"/>
            <a:ext cx="2057400" cy="288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May 04, 2023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7FC32-FD0F-D9DF-988E-78A9409D45B2}"/>
              </a:ext>
            </a:extLst>
          </p:cNvPr>
          <p:cNvSpPr/>
          <p:nvPr/>
        </p:nvSpPr>
        <p:spPr>
          <a:xfrm>
            <a:off x="3276600" y="3962400"/>
            <a:ext cx="2057400" cy="309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July 31, 2023</a:t>
            </a:r>
          </a:p>
        </p:txBody>
      </p:sp>
    </p:spTree>
    <p:extLst>
      <p:ext uri="{BB962C8B-B14F-4D97-AF65-F5344CB8AC3E}">
        <p14:creationId xmlns:p14="http://schemas.microsoft.com/office/powerpoint/2010/main" val="23458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Trend of Different Varieties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8423D0-DA88-5DA3-3050-4DD771986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43525"/>
              </p:ext>
            </p:extLst>
          </p:nvPr>
        </p:nvGraphicFramePr>
        <p:xfrm>
          <a:off x="228599" y="661182"/>
          <a:ext cx="8763001" cy="5739616"/>
        </p:xfrm>
        <a:graphic>
          <a:graphicData uri="http://schemas.openxmlformats.org/drawingml/2006/table">
            <a:tbl>
              <a:tblPr/>
              <a:tblGrid>
                <a:gridCol w="604055">
                  <a:extLst>
                    <a:ext uri="{9D8B030D-6E8A-4147-A177-3AD203B41FA5}">
                      <a16:colId xmlns:a16="http://schemas.microsoft.com/office/drawing/2014/main" val="2779630552"/>
                    </a:ext>
                  </a:extLst>
                </a:gridCol>
                <a:gridCol w="1392684">
                  <a:extLst>
                    <a:ext uri="{9D8B030D-6E8A-4147-A177-3AD203B41FA5}">
                      <a16:colId xmlns:a16="http://schemas.microsoft.com/office/drawing/2014/main" val="1180135755"/>
                    </a:ext>
                  </a:extLst>
                </a:gridCol>
                <a:gridCol w="1929623">
                  <a:extLst>
                    <a:ext uri="{9D8B030D-6E8A-4147-A177-3AD203B41FA5}">
                      <a16:colId xmlns:a16="http://schemas.microsoft.com/office/drawing/2014/main" val="1855144003"/>
                    </a:ext>
                  </a:extLst>
                </a:gridCol>
                <a:gridCol w="872525">
                  <a:extLst>
                    <a:ext uri="{9D8B030D-6E8A-4147-A177-3AD203B41FA5}">
                      <a16:colId xmlns:a16="http://schemas.microsoft.com/office/drawing/2014/main" val="4083252391"/>
                    </a:ext>
                  </a:extLst>
                </a:gridCol>
                <a:gridCol w="1698906">
                  <a:extLst>
                    <a:ext uri="{9D8B030D-6E8A-4147-A177-3AD203B41FA5}">
                      <a16:colId xmlns:a16="http://schemas.microsoft.com/office/drawing/2014/main" val="1075244232"/>
                    </a:ext>
                  </a:extLst>
                </a:gridCol>
                <a:gridCol w="1174552">
                  <a:extLst>
                    <a:ext uri="{9D8B030D-6E8A-4147-A177-3AD203B41FA5}">
                      <a16:colId xmlns:a16="http://schemas.microsoft.com/office/drawing/2014/main" val="3997537716"/>
                    </a:ext>
                  </a:extLst>
                </a:gridCol>
                <a:gridCol w="1090656">
                  <a:extLst>
                    <a:ext uri="{9D8B030D-6E8A-4147-A177-3AD203B41FA5}">
                      <a16:colId xmlns:a16="http://schemas.microsoft.com/office/drawing/2014/main" val="2430832860"/>
                    </a:ext>
                  </a:extLst>
                </a:gridCol>
              </a:tblGrid>
              <a:tr h="860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Length of Cane Stick (Ft)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Nodes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Nodes/ 1 Ft Length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Trend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Remarks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138497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SPF-234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531618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CPF-237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41788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CPSG-1591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36457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CSSG-3481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61677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CPF-253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10.50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035089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CP00-1101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10.75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97090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YTFG-236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</a:rPr>
                        <a:t>10.80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320031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CSSG-676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11.20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Extra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25721"/>
                  </a:ext>
                </a:extLst>
              </a:tr>
              <a:tr h="542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CPF-250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Extra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824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6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Stage to Fine Tune the Agronomy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8B23E-FEE8-2925-901A-FFEE19F07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3077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8A34FA-0070-B731-BD7B-67FA7BC9664D}"/>
              </a:ext>
            </a:extLst>
          </p:cNvPr>
          <p:cNvSpPr/>
          <p:nvPr/>
        </p:nvSpPr>
        <p:spPr>
          <a:xfrm>
            <a:off x="76200" y="3581400"/>
            <a:ext cx="1524000" cy="726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Establishment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(0-45 Days)</a:t>
            </a:r>
            <a:endParaRPr lang="ur-PK" sz="1600" b="1" dirty="0">
              <a:solidFill>
                <a:schemeClr val="tx1"/>
              </a:solidFill>
              <a:highlight>
                <a:srgbClr val="FFFF00"/>
              </a:highlight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854D8-3B2E-A56B-02DA-6D77BAA311C9}"/>
              </a:ext>
            </a:extLst>
          </p:cNvPr>
          <p:cNvSpPr/>
          <p:nvPr/>
        </p:nvSpPr>
        <p:spPr>
          <a:xfrm>
            <a:off x="2057400" y="3587263"/>
            <a:ext cx="1524000" cy="756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Vegetative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(45-120 Days)</a:t>
            </a:r>
            <a:endParaRPr lang="ur-PK" sz="1600" b="1" dirty="0">
              <a:solidFill>
                <a:schemeClr val="tx1"/>
              </a:solidFill>
              <a:highlight>
                <a:srgbClr val="FFFF00"/>
              </a:highlight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2A0FE-3CE2-13E4-74EC-64EAD83CC5B1}"/>
              </a:ext>
            </a:extLst>
          </p:cNvPr>
          <p:cNvSpPr/>
          <p:nvPr/>
        </p:nvSpPr>
        <p:spPr>
          <a:xfrm>
            <a:off x="4038600" y="3609474"/>
            <a:ext cx="1937084" cy="756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Grand Growth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(120-250 Days)</a:t>
            </a:r>
            <a:endParaRPr lang="ur-PK" sz="1600" b="1" dirty="0">
              <a:solidFill>
                <a:schemeClr val="tx1"/>
              </a:solidFill>
              <a:highlight>
                <a:srgbClr val="FFFF00"/>
              </a:highlight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27630-B383-BD85-63F5-FFD346CF9AAF}"/>
              </a:ext>
            </a:extLst>
          </p:cNvPr>
          <p:cNvSpPr/>
          <p:nvPr/>
        </p:nvSpPr>
        <p:spPr>
          <a:xfrm>
            <a:off x="6934200" y="3634007"/>
            <a:ext cx="1600200" cy="7093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Ripening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(250-360 Days)</a:t>
            </a:r>
            <a:endParaRPr lang="ur-PK" sz="1600" b="1" dirty="0">
              <a:solidFill>
                <a:schemeClr val="tx1"/>
              </a:solidFill>
              <a:highlight>
                <a:srgbClr val="FFFF00"/>
              </a:highlight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CF3911-32FD-09A0-7452-01D4075E845D}"/>
              </a:ext>
            </a:extLst>
          </p:cNvPr>
          <p:cNvSpPr/>
          <p:nvPr/>
        </p:nvSpPr>
        <p:spPr>
          <a:xfrm>
            <a:off x="1600200" y="3813517"/>
            <a:ext cx="457200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r-PK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A1B86A-0ACA-E599-0E07-256B6EAFB9C2}"/>
              </a:ext>
            </a:extLst>
          </p:cNvPr>
          <p:cNvSpPr/>
          <p:nvPr/>
        </p:nvSpPr>
        <p:spPr>
          <a:xfrm>
            <a:off x="3581400" y="3780691"/>
            <a:ext cx="457200" cy="257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r-PK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DF1F3EB-C164-449F-8D0F-2C6C860632E2}"/>
              </a:ext>
            </a:extLst>
          </p:cNvPr>
          <p:cNvSpPr/>
          <p:nvPr/>
        </p:nvSpPr>
        <p:spPr>
          <a:xfrm>
            <a:off x="5975684" y="3810000"/>
            <a:ext cx="95851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r-P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BC570D-8293-38F0-E12E-D9C8921A9389}"/>
              </a:ext>
            </a:extLst>
          </p:cNvPr>
          <p:cNvCxnSpPr/>
          <p:nvPr/>
        </p:nvCxnSpPr>
        <p:spPr>
          <a:xfrm>
            <a:off x="381000" y="434340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1069D4-51AF-4593-D3F2-14225857AB74}"/>
              </a:ext>
            </a:extLst>
          </p:cNvPr>
          <p:cNvCxnSpPr/>
          <p:nvPr/>
        </p:nvCxnSpPr>
        <p:spPr>
          <a:xfrm>
            <a:off x="4876800" y="434340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1A842F-3852-2B39-6F29-36F2BD1F598C}"/>
              </a:ext>
            </a:extLst>
          </p:cNvPr>
          <p:cNvCxnSpPr>
            <a:cxnSpLocks/>
          </p:cNvCxnSpPr>
          <p:nvPr/>
        </p:nvCxnSpPr>
        <p:spPr>
          <a:xfrm>
            <a:off x="381000" y="4572000"/>
            <a:ext cx="44958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61088CF-D53E-7BEC-401C-FC123C33D380}"/>
              </a:ext>
            </a:extLst>
          </p:cNvPr>
          <p:cNvSpPr/>
          <p:nvPr/>
        </p:nvSpPr>
        <p:spPr>
          <a:xfrm>
            <a:off x="609599" y="4724400"/>
            <a:ext cx="3962395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Critical Stage to Fine Tune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(0 - 150 Days)</a:t>
            </a:r>
            <a:endParaRPr lang="ur-PK" sz="2000" b="1" dirty="0">
              <a:solidFill>
                <a:schemeClr val="tx1"/>
              </a:solidFill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5FDDCD-2550-2AFD-64A3-DB550AE69243}"/>
              </a:ext>
            </a:extLst>
          </p:cNvPr>
          <p:cNvSpPr/>
          <p:nvPr/>
        </p:nvSpPr>
        <p:spPr>
          <a:xfrm>
            <a:off x="609600" y="6047936"/>
            <a:ext cx="2209800" cy="429064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Planting Geometry</a:t>
            </a:r>
            <a:endParaRPr lang="ur-PK" sz="2000" b="1" dirty="0">
              <a:solidFill>
                <a:schemeClr val="tx1"/>
              </a:solidFill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C96EE5-221B-C3E4-061F-5D0B275443AA}"/>
              </a:ext>
            </a:extLst>
          </p:cNvPr>
          <p:cNvSpPr/>
          <p:nvPr/>
        </p:nvSpPr>
        <p:spPr>
          <a:xfrm>
            <a:off x="3581400" y="6039729"/>
            <a:ext cx="1676400" cy="43727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Seed Rate</a:t>
            </a:r>
            <a:endParaRPr lang="ur-PK" sz="2000" b="1" dirty="0">
              <a:solidFill>
                <a:schemeClr val="tx1"/>
              </a:solidFill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3FD74E-F30F-9C7F-4316-170E7B2CC807}"/>
              </a:ext>
            </a:extLst>
          </p:cNvPr>
          <p:cNvSpPr/>
          <p:nvPr/>
        </p:nvSpPr>
        <p:spPr>
          <a:xfrm>
            <a:off x="5791200" y="5791200"/>
            <a:ext cx="1828800" cy="43727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Fertilizer Dose</a:t>
            </a:r>
            <a:endParaRPr lang="ur-PK" sz="2000" b="1" dirty="0">
              <a:solidFill>
                <a:schemeClr val="tx1"/>
              </a:solidFill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3BF33C-A2D8-EA1C-31FD-2E5FE0BB652C}"/>
              </a:ext>
            </a:extLst>
          </p:cNvPr>
          <p:cNvSpPr/>
          <p:nvPr/>
        </p:nvSpPr>
        <p:spPr>
          <a:xfrm>
            <a:off x="6934199" y="5029200"/>
            <a:ext cx="1828801" cy="43727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Jameel Noori Nastaleeq" panose="02000503000000000004" pitchFamily="2" charset="-78"/>
                <a:cs typeface="Jameel Noori Nastaleeq" panose="02000503000000000004" pitchFamily="2" charset="-78"/>
              </a:rPr>
              <a:t>Irrigation</a:t>
            </a:r>
            <a:endParaRPr lang="ur-PK" sz="2000" b="1" dirty="0">
              <a:solidFill>
                <a:schemeClr val="tx1"/>
              </a:solidFill>
              <a:latin typeface="Jameel Noori Nastaleeq" panose="02000503000000000004" pitchFamily="2" charset="-78"/>
              <a:cs typeface="Jameel Noori Nastaleeq" panose="02000503000000000004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872A8C-2D3C-8032-B385-360501D955F0}"/>
              </a:ext>
            </a:extLst>
          </p:cNvPr>
          <p:cNvCxnSpPr>
            <a:cxnSpLocks/>
          </p:cNvCxnSpPr>
          <p:nvPr/>
        </p:nvCxnSpPr>
        <p:spPr>
          <a:xfrm>
            <a:off x="4724400" y="5257800"/>
            <a:ext cx="2057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7E558B-C9C2-BCA7-1D93-AD5C222285AD}"/>
              </a:ext>
            </a:extLst>
          </p:cNvPr>
          <p:cNvCxnSpPr>
            <a:cxnSpLocks/>
          </p:cNvCxnSpPr>
          <p:nvPr/>
        </p:nvCxnSpPr>
        <p:spPr>
          <a:xfrm>
            <a:off x="4038600" y="5562600"/>
            <a:ext cx="1676400" cy="381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C5347C6-59D8-206F-D284-CAB7CC5B9FE9}"/>
              </a:ext>
            </a:extLst>
          </p:cNvPr>
          <p:cNvCxnSpPr>
            <a:cxnSpLocks/>
          </p:cNvCxnSpPr>
          <p:nvPr/>
        </p:nvCxnSpPr>
        <p:spPr>
          <a:xfrm>
            <a:off x="3048000" y="5486400"/>
            <a:ext cx="685800" cy="44723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F56D2A-5308-212C-17D6-EDB3B86B1A40}"/>
              </a:ext>
            </a:extLst>
          </p:cNvPr>
          <p:cNvCxnSpPr>
            <a:cxnSpLocks/>
          </p:cNvCxnSpPr>
          <p:nvPr/>
        </p:nvCxnSpPr>
        <p:spPr>
          <a:xfrm flipH="1">
            <a:off x="914400" y="5572565"/>
            <a:ext cx="685800" cy="39917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5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 Notes on Different Varieties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77CF43-D18E-BFB9-1505-F8A1A846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617213"/>
              </p:ext>
            </p:extLst>
          </p:nvPr>
        </p:nvGraphicFramePr>
        <p:xfrm>
          <a:off x="152400" y="590843"/>
          <a:ext cx="8839200" cy="5774603"/>
        </p:xfrm>
        <a:graphic>
          <a:graphicData uri="http://schemas.openxmlformats.org/drawingml/2006/table">
            <a:tbl>
              <a:tblPr/>
              <a:tblGrid>
                <a:gridCol w="528371">
                  <a:extLst>
                    <a:ext uri="{9D8B030D-6E8A-4147-A177-3AD203B41FA5}">
                      <a16:colId xmlns:a16="http://schemas.microsoft.com/office/drawing/2014/main" val="1838212201"/>
                    </a:ext>
                  </a:extLst>
                </a:gridCol>
                <a:gridCol w="919429">
                  <a:extLst>
                    <a:ext uri="{9D8B030D-6E8A-4147-A177-3AD203B41FA5}">
                      <a16:colId xmlns:a16="http://schemas.microsoft.com/office/drawing/2014/main" val="2054356840"/>
                    </a:ext>
                  </a:extLst>
                </a:gridCol>
                <a:gridCol w="2445264">
                  <a:extLst>
                    <a:ext uri="{9D8B030D-6E8A-4147-A177-3AD203B41FA5}">
                      <a16:colId xmlns:a16="http://schemas.microsoft.com/office/drawing/2014/main" val="3939430199"/>
                    </a:ext>
                  </a:extLst>
                </a:gridCol>
                <a:gridCol w="2279136">
                  <a:extLst>
                    <a:ext uri="{9D8B030D-6E8A-4147-A177-3AD203B41FA5}">
                      <a16:colId xmlns:a16="http://schemas.microsoft.com/office/drawing/2014/main" val="275891575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228311522"/>
                    </a:ext>
                  </a:extLst>
                </a:gridCol>
              </a:tblGrid>
              <a:tr h="46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Sr. No.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Variety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Observation Note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Recommendations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39490"/>
                  </a:ext>
                </a:extLst>
              </a:tr>
              <a:tr h="9258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SPF-234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germination and tillering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 growth and low vigor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 suppress the growth for 40-60 days.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White Fly and Stem Borer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infestation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 of Sulphur in nutrition plan.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NPK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of fungicide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07381"/>
                  </a:ext>
                </a:extLst>
              </a:tr>
              <a:tr h="1145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CSSG-676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germination and tillering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growth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 cane sticks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infestation of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Rust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(White Leaf is also reported from field)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of P &amp; K.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 of Sulphur in nutrition plan.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Plantation at wider space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37332"/>
                  </a:ext>
                </a:extLst>
              </a:tr>
              <a:tr h="1155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CPF-253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germination and tillering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growth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 cane sticks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Low trend of lodging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issue observed.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performance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 of Phosphorus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Controlled Nitrogen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47775"/>
                  </a:ext>
                </a:extLst>
              </a:tr>
              <a:tr h="9258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CPF-237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growth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 cane sticks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disease or pest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germination and tillering</a:t>
                      </a:r>
                    </a:p>
                    <a:p>
                      <a:pPr marL="285750" marR="0" lvl="0" indent="-28575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 of pith formation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rate of seed cane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dose of K to over come pith formation.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35221"/>
                  </a:ext>
                </a:extLst>
              </a:tr>
              <a:tr h="1155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CPSG-1591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germination and tillering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growth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average health of cane sticks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Cane sticks are comparatively thin.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Incident of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Whip Smut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observation in this regard.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dose of PK &amp; 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earthing up to focus on mother shoots and reduce subsequent tillering.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Drop in Nitrogen dose.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811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 Notes on Different Varieties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77CF43-D18E-BFB9-1505-F8A1A846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01257"/>
              </p:ext>
            </p:extLst>
          </p:nvPr>
        </p:nvGraphicFramePr>
        <p:xfrm>
          <a:off x="152400" y="609600"/>
          <a:ext cx="8839200" cy="5334000"/>
        </p:xfrm>
        <a:graphic>
          <a:graphicData uri="http://schemas.openxmlformats.org/drawingml/2006/table">
            <a:tbl>
              <a:tblPr/>
              <a:tblGrid>
                <a:gridCol w="528371">
                  <a:extLst>
                    <a:ext uri="{9D8B030D-6E8A-4147-A177-3AD203B41FA5}">
                      <a16:colId xmlns:a16="http://schemas.microsoft.com/office/drawing/2014/main" val="1838212201"/>
                    </a:ext>
                  </a:extLst>
                </a:gridCol>
                <a:gridCol w="919429">
                  <a:extLst>
                    <a:ext uri="{9D8B030D-6E8A-4147-A177-3AD203B41FA5}">
                      <a16:colId xmlns:a16="http://schemas.microsoft.com/office/drawing/2014/main" val="2054356840"/>
                    </a:ext>
                  </a:extLst>
                </a:gridCol>
                <a:gridCol w="2445264">
                  <a:extLst>
                    <a:ext uri="{9D8B030D-6E8A-4147-A177-3AD203B41FA5}">
                      <a16:colId xmlns:a16="http://schemas.microsoft.com/office/drawing/2014/main" val="3939430199"/>
                    </a:ext>
                  </a:extLst>
                </a:gridCol>
                <a:gridCol w="2279136">
                  <a:extLst>
                    <a:ext uri="{9D8B030D-6E8A-4147-A177-3AD203B41FA5}">
                      <a16:colId xmlns:a16="http://schemas.microsoft.com/office/drawing/2014/main" val="275891575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228311522"/>
                    </a:ext>
                  </a:extLst>
                </a:gridCol>
              </a:tblGrid>
              <a:tr h="403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Sr. No.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Variety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Observation Note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Recommendations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39490"/>
                  </a:ext>
                </a:extLst>
              </a:tr>
              <a:tr h="791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CSSG-3481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germination and tillering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 green color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health of cane Stick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 infestation of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Rust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observation in this regard.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 of Phosphorus and Sulphur.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Drop in Nitrogen dose.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07381"/>
                  </a:ext>
                </a:extLst>
              </a:tr>
              <a:tr h="989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CP00-1101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germination and tillering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growth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 cane sticks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incident of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Whip Smut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observed.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observation in this regard.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 of Phosphorus and Sulphur.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37332"/>
                  </a:ext>
                </a:extLst>
              </a:tr>
              <a:tr h="989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CPF-250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 vigorous growth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 green color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 cane stick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 growth lead to more Hight and lodging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tillering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Controlled N and irrigation to avoid extra growth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seed cane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47775"/>
                  </a:ext>
                </a:extLst>
              </a:tr>
              <a:tr h="791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YTFG-236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germination and tillering.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 green color of the crop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 growth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 cane sticks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issue is observed in the crop.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to see into recovery data.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trend of lodging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to high tillering, seed rate may be reduced.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Drop in N application.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35221"/>
                  </a:ext>
                </a:extLst>
              </a:tr>
              <a:tr h="356622">
                <a:tc gridSpan="5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811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7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Sugarcane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B6AA7-6E70-67F3-363A-A8AE83D00B0F}"/>
              </a:ext>
            </a:extLst>
          </p:cNvPr>
          <p:cNvSpPr txBox="1"/>
          <p:nvPr/>
        </p:nvSpPr>
        <p:spPr>
          <a:xfrm>
            <a:off x="76200" y="699730"/>
            <a:ext cx="89916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+mj-lt"/>
              </a:rPr>
              <a:t>Introduction: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Pakistan is among the world’s five largest producer of sugarcane as well as cane sugar. The eighth largest consumer of sugar.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Sugarcane is grown on approximately 1.2 million hectares.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Sugarcane is typically grown on the high delta along Pakistan’s major rivers.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 Punjab province accounts for 66 percent of sugarcane production, Sindh 26 percent and KPK 8 percent.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Different research institutes contribute in import of sugarcane fuzz flowed by evaluation, selection and release of new varieties.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Prominent role of Sugarcane Research Institute, AARI, Faisalabad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Release of sugarcane varieties is a laborious and lengthy process.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Due </a:t>
            </a:r>
            <a:r>
              <a:rPr lang="en-US" sz="2200" u="sng" dirty="0">
                <a:latin typeface="+mj-lt"/>
              </a:rPr>
              <a:t>poor performance of different verities in different areas</a:t>
            </a:r>
            <a:r>
              <a:rPr lang="en-US" sz="2200" dirty="0">
                <a:latin typeface="+mj-lt"/>
              </a:rPr>
              <a:t>, some lead to disappointment among cane team as well as farmers.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If we do the Root Cause Analysis (RCA), </a:t>
            </a:r>
            <a:r>
              <a:rPr lang="en-US" sz="2200" u="sng" dirty="0">
                <a:latin typeface="+mj-lt"/>
              </a:rPr>
              <a:t>lake of variety specific agronomy</a:t>
            </a:r>
            <a:r>
              <a:rPr lang="en-US" sz="2200" dirty="0">
                <a:latin typeface="+mj-lt"/>
              </a:rPr>
              <a:t> is one the reasons of poor performance of new cultivars.</a:t>
            </a:r>
            <a:endParaRPr lang="ur-PK" sz="2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8BDC9-6727-D5F9-7DB3-F49F23763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Trials 2023-24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26690D-C568-1616-56D6-1033423E0E38}"/>
              </a:ext>
            </a:extLst>
          </p:cNvPr>
          <p:cNvSpPr txBox="1"/>
          <p:nvPr/>
        </p:nvSpPr>
        <p:spPr>
          <a:xfrm>
            <a:off x="152400" y="685800"/>
            <a:ext cx="88392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+mj-lt"/>
              </a:rPr>
              <a:t>1- Different Dose of Nutrition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Different doses of NPK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Additional of Sulphur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algn="just"/>
            <a:r>
              <a:rPr lang="en-US" sz="2200" b="1" dirty="0">
                <a:latin typeface="+mj-lt"/>
              </a:rPr>
              <a:t>2- Different Planting Geometry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2.5 feet spacing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4 feet spacing</a:t>
            </a:r>
          </a:p>
          <a:p>
            <a:pPr algn="just"/>
            <a:endParaRPr lang="en-US" sz="2200" dirty="0">
              <a:latin typeface="+mj-lt"/>
            </a:endParaRPr>
          </a:p>
          <a:p>
            <a:pPr algn="just"/>
            <a:r>
              <a:rPr lang="en-US" sz="2200" b="1" dirty="0">
                <a:latin typeface="+mj-lt"/>
              </a:rPr>
              <a:t>3- Intercropping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Wheat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Canola/ </a:t>
            </a:r>
            <a:r>
              <a:rPr lang="en-US" sz="2200" dirty="0" err="1">
                <a:latin typeface="+mj-lt"/>
              </a:rPr>
              <a:t>Sarsoon</a:t>
            </a:r>
            <a:endParaRPr lang="en-US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Onion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Experimental Design: RCBD for scientific validation of the results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Plantation: September Sowing, 2023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Location: Mehran Research Farm</a:t>
            </a:r>
          </a:p>
          <a:p>
            <a:pPr algn="just"/>
            <a:endParaRPr lang="en-US" sz="2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D8931-77F5-4E3E-6394-2942B3F93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62000"/>
            <a:ext cx="2362200" cy="1465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DD674-5505-A4C9-7767-4D1913E9C2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800"/>
            <a:ext cx="2286000" cy="1524000"/>
          </a:xfrm>
          <a:prstGeom prst="rect">
            <a:avLst/>
          </a:prstGeom>
        </p:spPr>
      </p:pic>
      <p:pic>
        <p:nvPicPr>
          <p:cNvPr id="11" name="Picture 3" descr="C:\Users\Rao-PC\Desktop\AOP 2020\IMG-20200607-WA0009.jpg">
            <a:extLst>
              <a:ext uri="{FF2B5EF4-FFF2-40B4-BE49-F238E27FC236}">
                <a16:creationId xmlns:a16="http://schemas.microsoft.com/office/drawing/2014/main" id="{35930CC0-1FB9-C4EE-EE03-00FE8970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347609"/>
            <a:ext cx="2286000" cy="2529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5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Visitors of Varietal Trials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ACAD7F-E21E-9226-DFE5-6FDD2D261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1"/>
            <a:ext cx="4419600" cy="2948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18DAB-92C8-70DA-5FB2-2A7E21311B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7178129" y="685800"/>
            <a:ext cx="1661071" cy="29484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DFB06-EEE1-DDA5-D585-0D8A0BB4E0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5126886" y="685800"/>
            <a:ext cx="1654914" cy="29783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CE2F58-CD2C-A788-B032-F446F1E694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304800" y="3733800"/>
            <a:ext cx="2286000" cy="2708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0CBC6B-1FF6-5DB7-01BE-6F2D1263AC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8" y="3733800"/>
            <a:ext cx="6019802" cy="27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Visitors of Varietal Trials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3B0A1-7A27-6BCA-FE6F-889EBB8C3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81050"/>
            <a:ext cx="4165600" cy="249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A97B16-A9E9-671A-1BB6-368C2C95F7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838200"/>
            <a:ext cx="4165599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760B8-DF01-42A6-DDE1-1BAB793D8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657600"/>
            <a:ext cx="41656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C2C3A1-A293-491F-78E5-7637AF02D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4165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752600"/>
            <a:ext cx="7010400" cy="25708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Anastasia" pitchFamily="2" charset="0"/>
                <a:ea typeface="Verdana" pitchFamily="34" charset="0"/>
                <a:cs typeface="Verdana" pitchFamily="34" charset="0"/>
              </a:rPr>
              <a:t>THANKS</a:t>
            </a:r>
          </a:p>
        </p:txBody>
      </p:sp>
      <p:pic>
        <p:nvPicPr>
          <p:cNvPr id="3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1028" name="AutoShape 4" descr="blob:https://web.whatsapp.com/6b7fc198-d287-40a3-8986-9c39eb35987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blob:https://web.whatsapp.com/6b7fc198-d287-40a3-8986-9c39eb35987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589983-B36F-9A87-AE64-F22B49CF23D6}"/>
              </a:ext>
            </a:extLst>
          </p:cNvPr>
          <p:cNvSpPr txBox="1">
            <a:spLocks/>
          </p:cNvSpPr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9BFCC-C301-3EC8-869E-FC61E85A3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9"/>
            <a:ext cx="609600" cy="5523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 of Sugarcane Varieties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B6AA7-6E70-67F3-363A-A8AE83D00B0F}"/>
              </a:ext>
            </a:extLst>
          </p:cNvPr>
          <p:cNvSpPr txBox="1"/>
          <p:nvPr/>
        </p:nvSpPr>
        <p:spPr>
          <a:xfrm>
            <a:off x="76200" y="471510"/>
            <a:ext cx="8991600" cy="600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&gt;&gt;&gt; Sugarcane varieties approved in the Sindh province are detailed below;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1)- Th-10 (2004) , 2)- Hoth-326 (2019), 3)- Hoth-2109 (2016)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&gt;&gt;&gt; Sugarcane varieties of SRI, Faisalabad approved in the Punjab; and their crops are available in the Sindh province are (out of total 19 varieties);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1)- CPF-237 (2000), 2)- HSF-240 (2002), 3)- SPF-234 (2002), 4)- HSF-242 (2006)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5)- CPF-246 (2011), 6)- CPF-247 (2011), 7)- CPF-249/US-704 (2016),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8)- CPF-250/US-127 (2019), 9)- CPF-251/US-633 (2019), 10)- CPF-253/US-133 (2019)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&gt;&gt;&gt; Sugarcane varieties of SRI, Faisalabad approved in the Punjab and their crops are not available in the Sindh province;  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1)- CP-44-33 (1996)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2)- CP-72-2086 (1996) , 3)- CP-77-400 (1996), 4)- CoJ-1184(2000)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5)- SPF-213 (2000)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6)- SPF-245 (2004), 7)- CPF-243 (2006)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8)- CPF-248 (2013),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9)- CPF-252/US-658 (2019)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&gt;&gt;&gt; Sugarcane varieties of the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Shakarganj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Research Institute,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Jhang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1)- SLSG-1283, 2)- SPSG-26, 3)- SPSG-394, 4)- CPSG-2525, 5)- CSSG-676 (unapproved)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&gt;&gt;&gt;A new sugarcane variety released by Fatima Group: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YTFG-236 (2023)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8BDC9-6727-D5F9-7DB3-F49F23763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Sugarcane Varieties 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AEE5C-46F7-4139-720E-C3D682941082}"/>
              </a:ext>
            </a:extLst>
          </p:cNvPr>
          <p:cNvSpPr txBox="1"/>
          <p:nvPr/>
        </p:nvSpPr>
        <p:spPr>
          <a:xfrm>
            <a:off x="152400" y="746879"/>
            <a:ext cx="8839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+mj-lt"/>
              </a:rPr>
              <a:t>Sugarcane crop mature in 10-14 months. Different varieties behave differently and on the basis of that, these are classified into three categories;</a:t>
            </a:r>
          </a:p>
          <a:p>
            <a:pPr algn="just"/>
            <a:r>
              <a:rPr lang="en-US" sz="2200" dirty="0">
                <a:latin typeface="+mj-lt"/>
              </a:rPr>
              <a:t>1- </a:t>
            </a:r>
            <a:r>
              <a:rPr lang="en-US" sz="2200" b="1" dirty="0">
                <a:latin typeface="+mj-lt"/>
              </a:rPr>
              <a:t>Early maturing varieties</a:t>
            </a:r>
            <a:r>
              <a:rPr lang="en-US" sz="2200" dirty="0">
                <a:latin typeface="+mj-lt"/>
              </a:rPr>
              <a:t> – mature in 10-12 months</a:t>
            </a:r>
          </a:p>
          <a:p>
            <a:pPr algn="just"/>
            <a:r>
              <a:rPr lang="en-US" sz="2200" dirty="0">
                <a:latin typeface="+mj-lt"/>
              </a:rPr>
              <a:t>2- </a:t>
            </a:r>
            <a:r>
              <a:rPr lang="en-US" sz="2200" b="1" dirty="0">
                <a:latin typeface="+mj-lt"/>
              </a:rPr>
              <a:t>Mid maturing varieties</a:t>
            </a:r>
            <a:r>
              <a:rPr lang="en-US" sz="2200" dirty="0">
                <a:latin typeface="+mj-lt"/>
              </a:rPr>
              <a:t> – mature in 12-14 months</a:t>
            </a:r>
          </a:p>
          <a:p>
            <a:pPr algn="just"/>
            <a:r>
              <a:rPr lang="en-US" sz="2200" dirty="0">
                <a:latin typeface="+mj-lt"/>
              </a:rPr>
              <a:t>3- </a:t>
            </a:r>
            <a:r>
              <a:rPr lang="en-US" sz="2200" b="1" dirty="0">
                <a:latin typeface="+mj-lt"/>
              </a:rPr>
              <a:t>Late maturing varieties</a:t>
            </a:r>
            <a:r>
              <a:rPr lang="en-US" sz="2200" dirty="0">
                <a:latin typeface="+mj-lt"/>
              </a:rPr>
              <a:t> – hardly mature after 12 months (non-varieties)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In the past, when cane crop was sufficient to meet crushing capacities of sugar mills and cane crushing seasons had been prolonged for 135-140 days and even more, it was part of Cane Programming to ensure indenting on the basis of sugarcane varieties.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65F3A-E715-E6C0-32B3-53C212423DB8}"/>
              </a:ext>
            </a:extLst>
          </p:cNvPr>
          <p:cNvSpPr txBox="1"/>
          <p:nvPr/>
        </p:nvSpPr>
        <p:spPr>
          <a:xfrm>
            <a:off x="152400" y="3810000"/>
            <a:ext cx="883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These days when crushing capacities of sugar mills are increased, available crop meet 70-75% need of installed crushing capacity of sugar mills. That resulted shrinking of cane crushing season to 100 days and even below.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In the current scenario, it is need of time to have only early maturing maturity varieties to harvest viable amount of sugar.</a:t>
            </a:r>
          </a:p>
        </p:txBody>
      </p:sp>
    </p:spTree>
    <p:extLst>
      <p:ext uri="{BB962C8B-B14F-4D97-AF65-F5344CB8AC3E}">
        <p14:creationId xmlns:p14="http://schemas.microsoft.com/office/powerpoint/2010/main" val="9865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Categorization of Sugarcane Varieties 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AEE5C-46F7-4139-720E-C3D682941082}"/>
              </a:ext>
            </a:extLst>
          </p:cNvPr>
          <p:cNvSpPr txBox="1"/>
          <p:nvPr/>
        </p:nvSpPr>
        <p:spPr>
          <a:xfrm>
            <a:off x="152400" y="685800"/>
            <a:ext cx="8839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+mj-lt"/>
              </a:rPr>
              <a:t>1- </a:t>
            </a:r>
            <a:r>
              <a:rPr lang="en-US" sz="2200" b="1" dirty="0">
                <a:latin typeface="+mj-lt"/>
              </a:rPr>
              <a:t>Early maturing varieties</a:t>
            </a:r>
            <a:r>
              <a:rPr lang="en-US" sz="2200" dirty="0">
                <a:latin typeface="+mj-lt"/>
              </a:rPr>
              <a:t> – mature in 10-12 months</a:t>
            </a:r>
          </a:p>
          <a:p>
            <a:pPr lvl="1" algn="just"/>
            <a:r>
              <a:rPr lang="en-US" sz="2200" dirty="0">
                <a:latin typeface="+mj-lt"/>
              </a:rPr>
              <a:t>1)- CPF-250 (US-127), 2)- CPF-251 (US-633), 3)- CPF-253 (US-133)</a:t>
            </a:r>
          </a:p>
          <a:p>
            <a:pPr lvl="1" algn="just"/>
            <a:r>
              <a:rPr lang="en-US" sz="2200" dirty="0">
                <a:latin typeface="+mj-lt"/>
              </a:rPr>
              <a:t>4)- CPF-237, 5)- CPF-246, 6)- SPF-234, 7)- YTFG-236, 8)- CSSG-676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5AD3B-6F92-E647-0CBB-292A2221C7BF}"/>
              </a:ext>
            </a:extLst>
          </p:cNvPr>
          <p:cNvSpPr txBox="1"/>
          <p:nvPr/>
        </p:nvSpPr>
        <p:spPr>
          <a:xfrm>
            <a:off x="228600" y="1905000"/>
            <a:ext cx="8534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2-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Mid maturing varieties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– mature in 12-14 months</a:t>
            </a:r>
          </a:p>
          <a:p>
            <a:pPr lvl="1" algn="just">
              <a:defRPr/>
            </a:pPr>
            <a:r>
              <a:rPr lang="en-US" sz="2200" dirty="0">
                <a:latin typeface="+mj-lt"/>
              </a:rPr>
              <a:t>1)- CP-77/400, 2)- 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HSF-240, 3)-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HSF-242, 4)- 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SPF-213, </a:t>
            </a:r>
          </a:p>
          <a:p>
            <a:pPr lvl="1" algn="just"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5)- CPF-252 (US-658)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8B7144-7DF3-6651-BF6C-70D5A87FFE53}"/>
              </a:ext>
            </a:extLst>
          </p:cNvPr>
          <p:cNvSpPr txBox="1"/>
          <p:nvPr/>
        </p:nvSpPr>
        <p:spPr>
          <a:xfrm>
            <a:off x="228600" y="3352800"/>
            <a:ext cx="8534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3-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Late maturing varieties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– hardly mature after 12 months (non-varieties)</a:t>
            </a:r>
          </a:p>
          <a:p>
            <a:pPr lvl="1" algn="just"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1)- NSG-59, 2)- SPF-238, 3)- Co-1148, 4)- </a:t>
            </a:r>
            <a:r>
              <a:rPr lang="en-US" sz="2200" dirty="0">
                <a:latin typeface="Calibri Light" panose="020F0302020204030204"/>
              </a:rPr>
              <a:t>NIA-98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lvl="1" algn="just">
              <a:defRPr/>
            </a:pPr>
            <a:endParaRPr lang="en-US" sz="2200" dirty="0">
              <a:solidFill>
                <a:prstClr val="black"/>
              </a:solidFill>
              <a:latin typeface="Calibri Light" panose="020F0302020204030204"/>
            </a:endParaRPr>
          </a:p>
          <a:p>
            <a:pPr lvl="1" algn="just">
              <a:defRPr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NSG-59 is appearing as a big challenge in the area.</a:t>
            </a:r>
          </a:p>
        </p:txBody>
      </p:sp>
    </p:spTree>
    <p:extLst>
      <p:ext uri="{BB962C8B-B14F-4D97-AF65-F5344CB8AC3E}">
        <p14:creationId xmlns:p14="http://schemas.microsoft.com/office/powerpoint/2010/main" val="31791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in Sugarcane Varieties 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AEE5C-46F7-4139-720E-C3D682941082}"/>
              </a:ext>
            </a:extLst>
          </p:cNvPr>
          <p:cNvSpPr txBox="1"/>
          <p:nvPr/>
        </p:nvSpPr>
        <p:spPr>
          <a:xfrm>
            <a:off x="152400" y="685800"/>
            <a:ext cx="8839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+mj-lt"/>
              </a:rPr>
              <a:t>1- Generalized Agronomic Practices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Same type of recommendations for all varieties;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Planting geometry  &gt; (2.5’ spacing, 4’ spacing, 4.5’ spacing)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Fertilizer &gt;&gt;&gt;&gt;&gt;&gt;&gt;&gt;&gt; (N:P:K &gt;&gt;&gt; 100 kg:46kg:25kg per acre)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Irrigation &gt;&gt;&gt;&gt;&gt;&gt;&gt;&gt;&gt; say fortnightly irrigation for all varieties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Pesticide &gt;&gt;&gt;&gt;&gt;&gt;&gt;&gt;&gt; same dose for all varieties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Interculture &gt;&gt;&gt;&gt;&gt;&gt;&gt; same trend</a:t>
            </a:r>
          </a:p>
          <a:p>
            <a:pPr algn="just"/>
            <a:endParaRPr lang="en-US" sz="2200" dirty="0">
              <a:latin typeface="+mj-lt"/>
            </a:endParaRPr>
          </a:p>
          <a:p>
            <a:pPr algn="just"/>
            <a:r>
              <a:rPr lang="en-US" sz="2200" b="1" dirty="0">
                <a:latin typeface="+mj-lt"/>
              </a:rPr>
              <a:t>2- Early Spreading of seed cane of new varieties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When existing varieties do not perform with the same agronomy, searching and spreading of new varieties is a routine of cane team/ farmers.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Popularity of wild type, late maturing and low recovery germplasms like SPF-238, Co-1148, NGS-59 due to their good yield and ratoon.</a:t>
            </a:r>
          </a:p>
        </p:txBody>
      </p:sp>
    </p:spTree>
    <p:extLst>
      <p:ext uri="{BB962C8B-B14F-4D97-AF65-F5344CB8AC3E}">
        <p14:creationId xmlns:p14="http://schemas.microsoft.com/office/powerpoint/2010/main" val="10704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Under Different Sugarcane Varieties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95BB95-8B6C-0380-453F-4159FE558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36228"/>
              </p:ext>
            </p:extLst>
          </p:nvPr>
        </p:nvGraphicFramePr>
        <p:xfrm>
          <a:off x="228600" y="731520"/>
          <a:ext cx="8763001" cy="423313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692312832"/>
                    </a:ext>
                  </a:extLst>
                </a:gridCol>
                <a:gridCol w="2268995">
                  <a:extLst>
                    <a:ext uri="{9D8B030D-6E8A-4147-A177-3AD203B41FA5}">
                      <a16:colId xmlns:a16="http://schemas.microsoft.com/office/drawing/2014/main" val="1429686046"/>
                    </a:ext>
                  </a:extLst>
                </a:gridCol>
                <a:gridCol w="1007605">
                  <a:extLst>
                    <a:ext uri="{9D8B030D-6E8A-4147-A177-3AD203B41FA5}">
                      <a16:colId xmlns:a16="http://schemas.microsoft.com/office/drawing/2014/main" val="3153888973"/>
                    </a:ext>
                  </a:extLst>
                </a:gridCol>
                <a:gridCol w="1237877">
                  <a:extLst>
                    <a:ext uri="{9D8B030D-6E8A-4147-A177-3AD203B41FA5}">
                      <a16:colId xmlns:a16="http://schemas.microsoft.com/office/drawing/2014/main" val="2804035286"/>
                    </a:ext>
                  </a:extLst>
                </a:gridCol>
                <a:gridCol w="971923">
                  <a:extLst>
                    <a:ext uri="{9D8B030D-6E8A-4147-A177-3AD203B41FA5}">
                      <a16:colId xmlns:a16="http://schemas.microsoft.com/office/drawing/2014/main" val="2786175181"/>
                    </a:ext>
                  </a:extLst>
                </a:gridCol>
                <a:gridCol w="1104926">
                  <a:extLst>
                    <a:ext uri="{9D8B030D-6E8A-4147-A177-3AD203B41FA5}">
                      <a16:colId xmlns:a16="http://schemas.microsoft.com/office/drawing/2014/main" val="3072142371"/>
                    </a:ext>
                  </a:extLst>
                </a:gridCol>
                <a:gridCol w="1562075">
                  <a:extLst>
                    <a:ext uri="{9D8B030D-6E8A-4147-A177-3AD203B41FA5}">
                      <a16:colId xmlns:a16="http://schemas.microsoft.com/office/drawing/2014/main" val="3766553363"/>
                    </a:ext>
                  </a:extLst>
                </a:gridCol>
              </a:tblGrid>
              <a:tr h="6268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Sr. </a:t>
                      </a:r>
                    </a:p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Varietal Category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 2022-23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 2023-24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Remarks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082373"/>
                  </a:ext>
                </a:extLst>
              </a:tr>
              <a:tr h="626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%age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Acrea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%age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232826"/>
                  </a:ext>
                </a:extLst>
              </a:tr>
              <a:tr h="744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Maturing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49,426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83.34%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40,834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77.29%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634581"/>
                  </a:ext>
                </a:extLst>
              </a:tr>
              <a:tr h="744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 Maturing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6,670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11.25%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6,467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12.24%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461657"/>
                  </a:ext>
                </a:extLst>
              </a:tr>
              <a:tr h="744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 Maturing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3,211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5.41%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5,531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10.47%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084635"/>
                  </a:ext>
                </a:extLst>
              </a:tr>
              <a:tr h="7448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59,307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52,832 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3" marR="7993" marT="7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727926"/>
                  </a:ext>
                </a:extLst>
              </a:tr>
            </a:tbl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F2480454-E6A1-ED9D-D8D0-09404C45AEE6}"/>
              </a:ext>
            </a:extLst>
          </p:cNvPr>
          <p:cNvSpPr/>
          <p:nvPr/>
        </p:nvSpPr>
        <p:spPr>
          <a:xfrm>
            <a:off x="8534400" y="2133600"/>
            <a:ext cx="3810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6923433-7C4A-F292-5A58-03331190911F}"/>
              </a:ext>
            </a:extLst>
          </p:cNvPr>
          <p:cNvSpPr/>
          <p:nvPr/>
        </p:nvSpPr>
        <p:spPr>
          <a:xfrm rot="10800000">
            <a:off x="8534400" y="3581401"/>
            <a:ext cx="3810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AE7E6FD7-C7EE-3573-9376-AD3965F6E868}"/>
              </a:ext>
            </a:extLst>
          </p:cNvPr>
          <p:cNvSpPr/>
          <p:nvPr/>
        </p:nvSpPr>
        <p:spPr>
          <a:xfrm>
            <a:off x="8229600" y="2971800"/>
            <a:ext cx="685800" cy="304800"/>
          </a:xfrm>
          <a:prstGeom prst="left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BF448-A124-3344-A3A3-8435B8A5C101}"/>
              </a:ext>
            </a:extLst>
          </p:cNvPr>
          <p:cNvSpPr txBox="1"/>
          <p:nvPr/>
        </p:nvSpPr>
        <p:spPr>
          <a:xfrm>
            <a:off x="228599" y="5029200"/>
            <a:ext cx="87630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Note: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 Light" panose="020F0302020204030204"/>
              </a:rPr>
              <a:t>Late maturing and low recover wild cultivar NSG-59 is getting more popularity due to its vigor, ratoon and especially hardness against unfavorable weather conditions.</a:t>
            </a:r>
          </a:p>
        </p:txBody>
      </p:sp>
    </p:spTree>
    <p:extLst>
      <p:ext uri="{BB962C8B-B14F-4D97-AF65-F5344CB8AC3E}">
        <p14:creationId xmlns:p14="http://schemas.microsoft.com/office/powerpoint/2010/main" val="3715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 Plan of Mehran Sugar Mills</a:t>
            </a:r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AEE5C-46F7-4139-720E-C3D682941082}"/>
              </a:ext>
            </a:extLst>
          </p:cNvPr>
          <p:cNvSpPr txBox="1"/>
          <p:nvPr/>
        </p:nvSpPr>
        <p:spPr>
          <a:xfrm>
            <a:off x="562708" y="601628"/>
            <a:ext cx="7657514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+mj-lt"/>
              </a:rPr>
              <a:t>Topic: Variety Specific Agronomy of Sugarcane</a:t>
            </a:r>
          </a:p>
          <a:p>
            <a:pPr algn="just"/>
            <a:r>
              <a:rPr lang="en-US" sz="2200" b="1" dirty="0">
                <a:highlight>
                  <a:srgbClr val="FFFF00"/>
                </a:highlight>
                <a:latin typeface="+mj-lt"/>
              </a:rPr>
              <a:t>Step-1: Collection and sowing of available germplasm</a:t>
            </a:r>
          </a:p>
          <a:p>
            <a:pPr algn="just"/>
            <a:r>
              <a:rPr lang="en-US" sz="2200" b="1" dirty="0">
                <a:highlight>
                  <a:srgbClr val="FFFF00"/>
                </a:highlight>
                <a:latin typeface="+mj-lt"/>
              </a:rPr>
              <a:t>Step-2: Analysis and Screening of protentional germplasm</a:t>
            </a:r>
          </a:p>
          <a:p>
            <a:pPr algn="just"/>
            <a:r>
              <a:rPr lang="en-US" sz="2200" b="1" dirty="0">
                <a:highlight>
                  <a:srgbClr val="00FFFF"/>
                </a:highlight>
                <a:latin typeface="+mj-lt"/>
              </a:rPr>
              <a:t>Step-3: Sowing of  germplasm under uniform environment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FF"/>
                </a:highlight>
                <a:latin typeface="+mj-lt"/>
              </a:rPr>
              <a:t>Soil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FF"/>
                </a:highlight>
                <a:latin typeface="+mj-lt"/>
              </a:rPr>
              <a:t>Land preparation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FF"/>
                </a:highlight>
                <a:latin typeface="+mj-lt"/>
              </a:rPr>
              <a:t>Planting geometry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FF"/>
                </a:highlight>
                <a:latin typeface="+mj-lt"/>
              </a:rPr>
              <a:t>Planting time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FF"/>
                </a:highlight>
                <a:latin typeface="+mj-lt"/>
              </a:rPr>
              <a:t>Seed rate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FF"/>
                </a:highlight>
                <a:latin typeface="+mj-lt"/>
              </a:rPr>
              <a:t>Fertilizer dose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FF"/>
                </a:highlight>
                <a:latin typeface="+mj-lt"/>
              </a:rPr>
              <a:t>Irrigation Interval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FF"/>
                </a:highlight>
                <a:latin typeface="+mj-lt"/>
              </a:rPr>
              <a:t>Interculture</a:t>
            </a:r>
            <a:endParaRPr lang="en-US" sz="2200" b="1" dirty="0">
              <a:highlight>
                <a:srgbClr val="00FFFF"/>
              </a:highlight>
              <a:latin typeface="+mj-lt"/>
            </a:endParaRPr>
          </a:p>
          <a:p>
            <a:pPr algn="just"/>
            <a:r>
              <a:rPr lang="en-US" sz="2200" b="1" dirty="0">
                <a:highlight>
                  <a:srgbClr val="00FFFF"/>
                </a:highlight>
                <a:latin typeface="+mj-lt"/>
              </a:rPr>
              <a:t>Step-4: Identification of strength and grey areas of germplasm</a:t>
            </a:r>
          </a:p>
          <a:p>
            <a:pPr algn="just"/>
            <a:r>
              <a:rPr lang="en-US" sz="2200" b="1" dirty="0">
                <a:highlight>
                  <a:srgbClr val="C0C0C0"/>
                </a:highlight>
                <a:latin typeface="+mj-lt"/>
              </a:rPr>
              <a:t>Step-5: Recommendations as per need of germplasm</a:t>
            </a:r>
          </a:p>
          <a:p>
            <a:pPr algn="just"/>
            <a:r>
              <a:rPr lang="en-US" sz="2200" b="1" dirty="0">
                <a:highlight>
                  <a:srgbClr val="C0C0C0"/>
                </a:highlight>
                <a:latin typeface="+mj-lt"/>
              </a:rPr>
              <a:t>Step-6: Experimental design for validation of recommendations</a:t>
            </a:r>
          </a:p>
          <a:p>
            <a:pPr algn="just"/>
            <a:r>
              <a:rPr lang="en-US" sz="2200" b="1" dirty="0">
                <a:highlight>
                  <a:srgbClr val="C0C0C0"/>
                </a:highlight>
                <a:latin typeface="+mj-lt"/>
              </a:rPr>
              <a:t>Step-7: Selection of the most suitable agronomic practices</a:t>
            </a:r>
          </a:p>
          <a:p>
            <a:pPr algn="just"/>
            <a:r>
              <a:rPr lang="en-US" sz="2200" b="1" dirty="0">
                <a:highlight>
                  <a:srgbClr val="00FF00"/>
                </a:highlight>
                <a:latin typeface="+mj-lt"/>
              </a:rPr>
              <a:t>Step-8: Scale up of the variety specific agronomy </a:t>
            </a:r>
            <a:endParaRPr lang="en-US" sz="22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AB2A5-B3EC-F3CF-D8A1-6E2758E68502}"/>
              </a:ext>
            </a:extLst>
          </p:cNvPr>
          <p:cNvSpPr/>
          <p:nvPr/>
        </p:nvSpPr>
        <p:spPr>
          <a:xfrm>
            <a:off x="7924800" y="1076179"/>
            <a:ext cx="1066800" cy="371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2021-22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6F50684-3687-FBCF-99C3-D1B22A086399}"/>
              </a:ext>
            </a:extLst>
          </p:cNvPr>
          <p:cNvSpPr/>
          <p:nvPr/>
        </p:nvSpPr>
        <p:spPr>
          <a:xfrm>
            <a:off x="7696200" y="990600"/>
            <a:ext cx="152400" cy="609600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47504A5-B2E8-CCD4-B473-390DA92C4060}"/>
              </a:ext>
            </a:extLst>
          </p:cNvPr>
          <p:cNvSpPr/>
          <p:nvPr/>
        </p:nvSpPr>
        <p:spPr>
          <a:xfrm>
            <a:off x="7696200" y="1788942"/>
            <a:ext cx="152400" cy="2935458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56F7EE0-A0C1-A3AA-47DE-ABEFF3CCAE1D}"/>
              </a:ext>
            </a:extLst>
          </p:cNvPr>
          <p:cNvSpPr/>
          <p:nvPr/>
        </p:nvSpPr>
        <p:spPr>
          <a:xfrm>
            <a:off x="7696200" y="4800600"/>
            <a:ext cx="152400" cy="905257"/>
          </a:xfrm>
          <a:prstGeom prst="rightBrac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79C537E-9356-4C5D-8578-B6758AA54CB0}"/>
              </a:ext>
            </a:extLst>
          </p:cNvPr>
          <p:cNvSpPr/>
          <p:nvPr/>
        </p:nvSpPr>
        <p:spPr>
          <a:xfrm>
            <a:off x="7696200" y="5791200"/>
            <a:ext cx="152400" cy="30480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AF6C9-11CC-FF15-D520-FCFCEF702BE3}"/>
              </a:ext>
            </a:extLst>
          </p:cNvPr>
          <p:cNvSpPr/>
          <p:nvPr/>
        </p:nvSpPr>
        <p:spPr>
          <a:xfrm>
            <a:off x="7924800" y="3063240"/>
            <a:ext cx="1066800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2022-23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891E74-7E6D-7FE3-413C-54ABA71A011E}"/>
              </a:ext>
            </a:extLst>
          </p:cNvPr>
          <p:cNvSpPr/>
          <p:nvPr/>
        </p:nvSpPr>
        <p:spPr>
          <a:xfrm>
            <a:off x="7924800" y="5092504"/>
            <a:ext cx="1066800" cy="317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2023-24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6F860-B826-1E61-F3C9-4B8923F6301E}"/>
              </a:ext>
            </a:extLst>
          </p:cNvPr>
          <p:cNvSpPr/>
          <p:nvPr/>
        </p:nvSpPr>
        <p:spPr>
          <a:xfrm>
            <a:off x="7924800" y="5747825"/>
            <a:ext cx="1077351" cy="34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2024-25</a:t>
            </a:r>
          </a:p>
        </p:txBody>
      </p:sp>
    </p:spTree>
    <p:extLst>
      <p:ext uri="{BB962C8B-B14F-4D97-AF65-F5344CB8AC3E}">
        <p14:creationId xmlns:p14="http://schemas.microsoft.com/office/powerpoint/2010/main" val="5262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R:\Mehran SM\Rao Sa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5242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B6BC94-500F-47FB-B2A4-46C625DA7CC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34400" cy="524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Varieties Under Trials 2022-23 (Mehran Farm) </a:t>
            </a:r>
            <a:endParaRPr lang="en-US" sz="105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ACD530-7D89-40E0-B090-8F90E4683788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MEHRAN SUGAR MILLS LTD.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www.mehransugar.com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D14CB-A452-3F31-4304-B7A3A43F9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609600" cy="55239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CD45BA9-E2B1-8825-F2C4-4B69FDCA7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64435"/>
              </p:ext>
            </p:extLst>
          </p:nvPr>
        </p:nvGraphicFramePr>
        <p:xfrm>
          <a:off x="228600" y="533400"/>
          <a:ext cx="8686802" cy="6001852"/>
        </p:xfrm>
        <a:graphic>
          <a:graphicData uri="http://schemas.openxmlformats.org/drawingml/2006/table">
            <a:tbl>
              <a:tblPr/>
              <a:tblGrid>
                <a:gridCol w="649170">
                  <a:extLst>
                    <a:ext uri="{9D8B030D-6E8A-4147-A177-3AD203B41FA5}">
                      <a16:colId xmlns:a16="http://schemas.microsoft.com/office/drawing/2014/main" val="333230460"/>
                    </a:ext>
                  </a:extLst>
                </a:gridCol>
                <a:gridCol w="1012268">
                  <a:extLst>
                    <a:ext uri="{9D8B030D-6E8A-4147-A177-3AD203B41FA5}">
                      <a16:colId xmlns:a16="http://schemas.microsoft.com/office/drawing/2014/main" val="1377085588"/>
                    </a:ext>
                  </a:extLst>
                </a:gridCol>
                <a:gridCol w="671179">
                  <a:extLst>
                    <a:ext uri="{9D8B030D-6E8A-4147-A177-3AD203B41FA5}">
                      <a16:colId xmlns:a16="http://schemas.microsoft.com/office/drawing/2014/main" val="289381737"/>
                    </a:ext>
                  </a:extLst>
                </a:gridCol>
                <a:gridCol w="704187">
                  <a:extLst>
                    <a:ext uri="{9D8B030D-6E8A-4147-A177-3AD203B41FA5}">
                      <a16:colId xmlns:a16="http://schemas.microsoft.com/office/drawing/2014/main" val="3049595387"/>
                    </a:ext>
                  </a:extLst>
                </a:gridCol>
                <a:gridCol w="704187">
                  <a:extLst>
                    <a:ext uri="{9D8B030D-6E8A-4147-A177-3AD203B41FA5}">
                      <a16:colId xmlns:a16="http://schemas.microsoft.com/office/drawing/2014/main" val="2257396096"/>
                    </a:ext>
                  </a:extLst>
                </a:gridCol>
                <a:gridCol w="715189">
                  <a:extLst>
                    <a:ext uri="{9D8B030D-6E8A-4147-A177-3AD203B41FA5}">
                      <a16:colId xmlns:a16="http://schemas.microsoft.com/office/drawing/2014/main" val="3170604930"/>
                    </a:ext>
                  </a:extLst>
                </a:gridCol>
                <a:gridCol w="717940">
                  <a:extLst>
                    <a:ext uri="{9D8B030D-6E8A-4147-A177-3AD203B41FA5}">
                      <a16:colId xmlns:a16="http://schemas.microsoft.com/office/drawing/2014/main" val="857870004"/>
                    </a:ext>
                  </a:extLst>
                </a:gridCol>
                <a:gridCol w="704187">
                  <a:extLst>
                    <a:ext uri="{9D8B030D-6E8A-4147-A177-3AD203B41FA5}">
                      <a16:colId xmlns:a16="http://schemas.microsoft.com/office/drawing/2014/main" val="277010253"/>
                    </a:ext>
                  </a:extLst>
                </a:gridCol>
                <a:gridCol w="704187">
                  <a:extLst>
                    <a:ext uri="{9D8B030D-6E8A-4147-A177-3AD203B41FA5}">
                      <a16:colId xmlns:a16="http://schemas.microsoft.com/office/drawing/2014/main" val="1570732010"/>
                    </a:ext>
                  </a:extLst>
                </a:gridCol>
                <a:gridCol w="704187">
                  <a:extLst>
                    <a:ext uri="{9D8B030D-6E8A-4147-A177-3AD203B41FA5}">
                      <a16:colId xmlns:a16="http://schemas.microsoft.com/office/drawing/2014/main" val="885333685"/>
                    </a:ext>
                  </a:extLst>
                </a:gridCol>
                <a:gridCol w="682181">
                  <a:extLst>
                    <a:ext uri="{9D8B030D-6E8A-4147-A177-3AD203B41FA5}">
                      <a16:colId xmlns:a16="http://schemas.microsoft.com/office/drawing/2014/main" val="3803457540"/>
                    </a:ext>
                  </a:extLst>
                </a:gridCol>
                <a:gridCol w="717940">
                  <a:extLst>
                    <a:ext uri="{9D8B030D-6E8A-4147-A177-3AD203B41FA5}">
                      <a16:colId xmlns:a16="http://schemas.microsoft.com/office/drawing/2014/main" val="2197535187"/>
                    </a:ext>
                  </a:extLst>
                </a:gridCol>
              </a:tblGrid>
              <a:tr h="248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Sr.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No.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Variety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2nd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1st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2nd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1st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2nd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1st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2nd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1st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2nd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Avg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347255"/>
                  </a:ext>
                </a:extLst>
              </a:tr>
              <a:tr h="279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50383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US-133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10.99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11.85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11.71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12.45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13.07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12.88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11.43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787586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US-127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11.17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12.51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12.24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13.16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13.38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11.82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953053"/>
                  </a:ext>
                </a:extLst>
              </a:tr>
              <a:tr h="254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CPF-237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10.66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11.76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12.23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11.85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12.92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12.68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11.36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09033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US-633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10.77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10.92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11.29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12.61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12.56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12.77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13.19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11.92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337676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CSSG-676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10.84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11.73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12.63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12.97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13.11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13.00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13.38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12.09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078829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CPSG-2525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10.50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10.58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11.19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12.04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12.32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11.98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12.67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13.24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11.54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515119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TH-10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10.80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11.45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11.59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12.16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12.47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20421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TH-1412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9.73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11.29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11.79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12.30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12.47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11.64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13.26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11.37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752027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HOTH-2109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10.73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10.94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11.96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12.28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12.30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13.14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11.35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844622"/>
                  </a:ext>
                </a:extLst>
              </a:tr>
              <a:tr h="2488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LAMTJ-76/803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8.22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11.16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11.54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9.76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12.38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13491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PSTJ-41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9.72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11.13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9.76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9991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CPTJ-349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10.96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271748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TH-1201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11.78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56048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YT-910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9.77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10.91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11.67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11.97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11.70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325678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SPSG-2718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11.35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11.31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823214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CSSG-32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11.62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11.31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12.02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203951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CPSG-2415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11.52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11.26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11.91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12.24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11.56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11.09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372183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S-2008 M-42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10.26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11.73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11.87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12.32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11.08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683957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TH-1210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8.86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10.90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10.92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11.70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12.80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12.98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11.40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11.98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11.19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81200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CP-77400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10.68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11.78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10.77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11.39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12.59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972343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CPSG-3481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7.89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9.39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11.33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12.55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10.86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12.65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997167"/>
                  </a:ext>
                </a:extLst>
              </a:tr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CPSG-2730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10.64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10.92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11.83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12.11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11.97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10.88</a:t>
                      </a:r>
                    </a:p>
                  </a:txBody>
                  <a:tcPr marL="3838" marR="3838" marT="3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83791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67DB2B-F83B-9309-B03A-E293FF5F023D}"/>
              </a:ext>
            </a:extLst>
          </p:cNvPr>
          <p:cNvCxnSpPr/>
          <p:nvPr/>
        </p:nvCxnSpPr>
        <p:spPr>
          <a:xfrm>
            <a:off x="3962400" y="533400"/>
            <a:ext cx="0" cy="6001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2D4764-63B9-6BA0-81DC-797F194C8F97}"/>
              </a:ext>
            </a:extLst>
          </p:cNvPr>
          <p:cNvCxnSpPr/>
          <p:nvPr/>
        </p:nvCxnSpPr>
        <p:spPr>
          <a:xfrm>
            <a:off x="3276600" y="533400"/>
            <a:ext cx="0" cy="60018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4"/>
    </mc:Choice>
    <mc:Fallback xmlns="">
      <p:transition spd="slow" advTm="12146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13546</TotalTime>
  <Words>2367</Words>
  <Application>Microsoft Office PowerPoint</Application>
  <PresentationFormat>On-screen Show (4:3)</PresentationFormat>
  <Paragraphs>682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Anastasia</vt:lpstr>
      <vt:lpstr>Arial</vt:lpstr>
      <vt:lpstr>Arial Rounded MT Bold</vt:lpstr>
      <vt:lpstr>Bell MT</vt:lpstr>
      <vt:lpstr>Calibri</vt:lpstr>
      <vt:lpstr>Calibri Light</vt:lpstr>
      <vt:lpstr>Jameel Noori Nastaleeq</vt:lpstr>
      <vt:lpstr>Wingdings</vt:lpstr>
      <vt:lpstr>Office Theme</vt:lpstr>
      <vt:lpstr>Variety Specific Agronomy of Sugarcane: A New Concept of Varietal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Control Laboratory Management</dc:title>
  <dc:creator>unknown</dc:creator>
  <cp:lastModifiedBy>Rao Saeed Ahmed</cp:lastModifiedBy>
  <cp:revision>1072</cp:revision>
  <cp:lastPrinted>2022-04-02T06:00:47Z</cp:lastPrinted>
  <dcterms:created xsi:type="dcterms:W3CDTF">2011-09-08T14:22:43Z</dcterms:created>
  <dcterms:modified xsi:type="dcterms:W3CDTF">2023-09-11T02:44:32Z</dcterms:modified>
</cp:coreProperties>
</file>